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256" r:id="rId2"/>
    <p:sldId id="259" r:id="rId3"/>
    <p:sldId id="266" r:id="rId4"/>
    <p:sldId id="279" r:id="rId5"/>
    <p:sldId id="263" r:id="rId6"/>
    <p:sldId id="262" r:id="rId7"/>
    <p:sldId id="264" r:id="rId8"/>
    <p:sldId id="257" r:id="rId9"/>
    <p:sldId id="258" r:id="rId10"/>
    <p:sldId id="287" r:id="rId11"/>
    <p:sldId id="260" r:id="rId12"/>
    <p:sldId id="278" r:id="rId13"/>
    <p:sldId id="267" r:id="rId14"/>
    <p:sldId id="270" r:id="rId15"/>
    <p:sldId id="268" r:id="rId16"/>
    <p:sldId id="269" r:id="rId17"/>
    <p:sldId id="265" r:id="rId18"/>
    <p:sldId id="272" r:id="rId19"/>
    <p:sldId id="273" r:id="rId20"/>
    <p:sldId id="275" r:id="rId21"/>
    <p:sldId id="274" r:id="rId22"/>
    <p:sldId id="289" r:id="rId23"/>
    <p:sldId id="276" r:id="rId24"/>
    <p:sldId id="280" r:id="rId25"/>
    <p:sldId id="281" r:id="rId26"/>
    <p:sldId id="282" r:id="rId27"/>
    <p:sldId id="283" r:id="rId28"/>
    <p:sldId id="285" r:id="rId29"/>
    <p:sldId id="284" r:id="rId30"/>
    <p:sldId id="288" r:id="rId31"/>
    <p:sldId id="286" r:id="rId32"/>
    <p:sldId id="277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pos="4785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7AD4"/>
    <a:srgbClr val="4F85E5"/>
    <a:srgbClr val="634C7B"/>
    <a:srgbClr val="7B36B1"/>
    <a:srgbClr val="3A64AF"/>
    <a:srgbClr val="33599D"/>
    <a:srgbClr val="55227B"/>
    <a:srgbClr val="000000"/>
    <a:srgbClr val="652B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63"/>
    <p:restoredTop sz="94737"/>
  </p:normalViewPr>
  <p:slideViewPr>
    <p:cSldViewPr snapToGrid="0" snapToObjects="1">
      <p:cViewPr varScale="1">
        <p:scale>
          <a:sx n="136" d="100"/>
          <a:sy n="136" d="100"/>
        </p:scale>
        <p:origin x="208" y="304"/>
      </p:cViewPr>
      <p:guideLst>
        <p:guide orient="horz" pos="504"/>
        <p:guide pos="521"/>
        <p:guide pos="4785"/>
        <p:guide orient="horz"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BB6BC-FDA5-164B-AE36-4D334E22F66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2A9D3-6856-9749-A933-BEEBF7A97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A2A9D3-6856-9749-A933-BEEBF7A97C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75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55EC7-1A33-F547-BD30-2ACBA6B0F080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8D08E-6DF1-9949-BCA6-D088DEFCF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36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31192" y="1268760"/>
            <a:ext cx="63414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48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/await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and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4800" b="1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 Python 3.6 and 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beyond</a:t>
            </a:r>
            <a:endParaRPr lang="en-US" sz="48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5576" y="4249448"/>
            <a:ext cx="7032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Yury Selivanov    @1st1   </a:t>
            </a:r>
            <a:r>
              <a:rPr lang="en-US" sz="3200" dirty="0" err="1" smtClean="0">
                <a:solidFill>
                  <a:schemeClr val="bg1">
                    <a:lumMod val="9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y@magic.io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4834223"/>
            <a:ext cx="240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PyCon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US 2017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4080" y="1203918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Syntax: 3.7 (maybe)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67" y="2949315"/>
            <a:ext cx="7573882" cy="192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8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1936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Protocol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8032" y="2497049"/>
            <a:ext cx="5903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Based on iterator protocol;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8512" y="3508068"/>
            <a:ext cx="23727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__await__;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8512" y="4519087"/>
            <a:ext cx="4535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aiter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__, __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anext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8512" y="5530106"/>
            <a:ext cx="4791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aenter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__, __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aexit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__.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How to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Frameworks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18233" y="5382411"/>
            <a:ext cx="5767301" cy="566694"/>
          </a:xfrm>
          <a:prstGeom prst="rect">
            <a:avLst/>
          </a:prstGeom>
          <a:solidFill>
            <a:srgbClr val="33599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OS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18230" y="4718577"/>
            <a:ext cx="5767301" cy="566694"/>
          </a:xfrm>
          <a:prstGeom prst="rect">
            <a:avLst/>
          </a:prstGeom>
          <a:solidFill>
            <a:srgbClr val="3A64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Python Interpreter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18229" y="4054743"/>
            <a:ext cx="5767301" cy="566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r>
              <a:rPr lang="en-US" sz="3600" dirty="0" err="1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sync</a:t>
            </a:r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Framework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18228" y="3386091"/>
            <a:ext cx="5767301" cy="566694"/>
          </a:xfrm>
          <a:prstGeom prst="rect">
            <a:avLst/>
          </a:prstGeom>
          <a:solidFill>
            <a:srgbClr val="487A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Application Framework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18227" y="2719848"/>
            <a:ext cx="5767301" cy="566694"/>
          </a:xfrm>
          <a:prstGeom prst="rect">
            <a:avLst/>
          </a:prstGeom>
          <a:solidFill>
            <a:srgbClr val="4F85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Application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81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How to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Twisted and Tornado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2569" y="2664701"/>
            <a:ext cx="729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Twisted is the mother of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in </a:t>
            </a:r>
          </a:p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Python;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2569" y="4081621"/>
            <a:ext cx="65950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both own big ecosystems and</a:t>
            </a:r>
          </a:p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mindshare;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7174" y="5498542"/>
            <a:ext cx="6583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an/will run on top of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asyncio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739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How to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Twisted and Tornado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59" y="3090124"/>
            <a:ext cx="74803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How to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Curio and Trio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2569" y="2664701"/>
            <a:ext cx="55524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explore new approaches;</a:t>
            </a:r>
          </a:p>
          <a:p>
            <a:r>
              <a:rPr lang="en-US" sz="24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(influence </a:t>
            </a:r>
            <a:r>
              <a:rPr lang="en-US" sz="24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asyncio</a:t>
            </a:r>
            <a:r>
              <a:rPr lang="en-US" sz="24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)</a:t>
            </a:r>
            <a:endParaRPr lang="en-US" sz="24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2569" y="4266288"/>
            <a:ext cx="5713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ake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</a:t>
            </a:r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easier to use;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7174" y="5498542"/>
            <a:ext cx="3629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n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ot mainstream.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51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4029" y="3060071"/>
            <a:ext cx="7815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Let’s talk about </a:t>
            </a:r>
            <a:r>
              <a:rPr lang="en-US" sz="4800" b="1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48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Foundation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460" y="2382564"/>
            <a:ext cx="3320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low-level 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APIs;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9355" y="3447734"/>
            <a:ext cx="2866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/await;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026" y="4512904"/>
            <a:ext cx="2816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ere to stay;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578" y="5578075"/>
            <a:ext cx="4791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</a:t>
            </a:r>
            <a:r>
              <a:rPr lang="en-US" sz="360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luggable event loop.</a:t>
            </a:r>
            <a:endParaRPr lang="en-US" sz="36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27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Low-level APIs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000" y="4140161"/>
            <a:ext cx="5680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Transports and Protocols;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9000" y="5543831"/>
            <a:ext cx="7019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n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etwork,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subprocesses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, signals.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9000" y="2736491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callbacks;</a:t>
            </a:r>
          </a:p>
        </p:txBody>
      </p:sp>
    </p:spTree>
    <p:extLst>
      <p:ext uri="{BB962C8B-B14F-4D97-AF65-F5344CB8AC3E}">
        <p14:creationId xmlns:p14="http://schemas.microsoft.com/office/powerpoint/2010/main" val="1512749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en-US" sz="4800" b="1" dirty="0" err="1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sync</a:t>
            </a:r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/await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000" y="4140161"/>
            <a:ext cx="71747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streams, sockets,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subprocesses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,</a:t>
            </a:r>
          </a:p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ocks, timeouts.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9000" y="2736491"/>
            <a:ext cx="3379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r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un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coroutines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6784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48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About me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1306" y="1628800"/>
            <a:ext cx="71347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Core developer since 2013</a:t>
            </a:r>
            <a:endParaRPr lang="en-US" sz="44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3018" y="2894780"/>
            <a:ext cx="66143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652B92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PEPs: 362, 492, 525, 530</a:t>
            </a:r>
            <a:endParaRPr lang="en-US" sz="4400" dirty="0">
              <a:solidFill>
                <a:srgbClr val="652B92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1306" y="4160760"/>
            <a:ext cx="65790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4400" dirty="0" err="1" smtClean="0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syncio</a:t>
            </a:r>
            <a:r>
              <a:rPr lang="en-US" sz="4400" dirty="0" smtClean="0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/</a:t>
            </a:r>
            <a:r>
              <a:rPr lang="en-US" sz="4400" dirty="0" err="1" smtClean="0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uvloop</a:t>
            </a:r>
            <a:r>
              <a:rPr lang="en-US" sz="4400" dirty="0" smtClean="0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/</a:t>
            </a:r>
            <a:r>
              <a:rPr lang="en-US" sz="4400" dirty="0" err="1" smtClean="0">
                <a:solidFill>
                  <a:srgbClr val="7030A0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asyncpg</a:t>
            </a:r>
            <a:endParaRPr lang="en-US" sz="4400" dirty="0">
              <a:solidFill>
                <a:srgbClr val="7030A0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3018" y="5426740"/>
            <a:ext cx="63610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MagicStack</a:t>
            </a:r>
            <a:r>
              <a:rPr lang="en-US" sz="4400" dirty="0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-&gt; </a:t>
            </a:r>
            <a:r>
              <a:rPr lang="en-US" sz="4400" dirty="0" err="1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magic.io</a:t>
            </a:r>
            <a:endParaRPr lang="en-US" sz="4400" dirty="0">
              <a:solidFill>
                <a:srgbClr val="7B36B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64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ainstream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000" y="3681236"/>
            <a:ext cx="4302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ealthy ecosystem;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9000" y="4625981"/>
            <a:ext cx="5501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HTTP: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aiohttp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and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Sanic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9000" y="2736491"/>
            <a:ext cx="6610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table and forever supported;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8997" y="5570727"/>
            <a:ext cx="6021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DBs: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asyncpg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,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aio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-libs, etc.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Pluggable event loop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88" y="3523549"/>
            <a:ext cx="8280337" cy="30264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9000" y="2456839"/>
            <a:ext cx="74501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</a:t>
            </a:r>
            <a:r>
              <a:rPr lang="en-US" sz="3200" b="1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vloop</a:t>
            </a:r>
            <a:r>
              <a:rPr lang="en-US" sz="32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: </a:t>
            </a:r>
            <a:r>
              <a:rPr lang="en-US" sz="3200" dirty="0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make </a:t>
            </a:r>
            <a:r>
              <a:rPr lang="en-US" sz="3200" dirty="0" err="1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asyncio</a:t>
            </a:r>
            <a:r>
              <a:rPr lang="en-US" sz="3200" dirty="0" smtClean="0">
                <a:solidFill>
                  <a:srgbClr val="7B36B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2-4 times faster.</a:t>
            </a:r>
            <a:endParaRPr lang="en-US" sz="3200" dirty="0">
              <a:solidFill>
                <a:srgbClr val="7B36B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30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7A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701873" y="1781758"/>
            <a:ext cx="5980979" cy="3324619"/>
            <a:chOff x="1070273" y="1781758"/>
            <a:chExt cx="5980979" cy="3324619"/>
          </a:xfrm>
        </p:grpSpPr>
        <p:sp>
          <p:nvSpPr>
            <p:cNvPr id="4" name="TextBox 3"/>
            <p:cNvSpPr txBox="1"/>
            <p:nvPr/>
          </p:nvSpPr>
          <p:spPr>
            <a:xfrm>
              <a:off x="1070273" y="1781758"/>
              <a:ext cx="5980979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96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PyO</a:t>
              </a:r>
              <a:endParaRPr lang="en-US" sz="196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709829" y="3536717"/>
              <a:ext cx="107747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3</a:t>
              </a:r>
              <a:endParaRPr lang="en-US" sz="96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496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Pluggable event loop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1425" y="2382564"/>
            <a:ext cx="5323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chemeClr val="accent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</a:t>
            </a:r>
            <a:r>
              <a:rPr lang="en-US" sz="3600" dirty="0" err="1" smtClean="0">
                <a:solidFill>
                  <a:schemeClr val="accent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ithub.com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/pyo3: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Tokio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1425" y="3447734"/>
            <a:ext cx="436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Rust meets Python;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1956" y="4512904"/>
            <a:ext cx="6518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ncomplete and experimental;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5578" y="5578075"/>
            <a:ext cx="72282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ims for safety and performance.</a:t>
            </a:r>
          </a:p>
        </p:txBody>
      </p:sp>
    </p:spTree>
    <p:extLst>
      <p:ext uri="{BB962C8B-B14F-4D97-AF65-F5344CB8AC3E}">
        <p14:creationId xmlns:p14="http://schemas.microsoft.com/office/powerpoint/2010/main" val="51136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0332" y="2649025"/>
            <a:ext cx="63414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What’s next for </a:t>
            </a:r>
            <a:r>
              <a:rPr lang="en-US" sz="4800" b="1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asyncio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?</a:t>
            </a:r>
            <a:endParaRPr lang="en-US" sz="48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Goals for 3.7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000" y="3876610"/>
            <a:ext cx="6697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aybe curio and trio can</a:t>
            </a:r>
          </a:p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 (re-)built on top of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asyncio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9000" y="2736491"/>
            <a:ext cx="6649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run/use Twisted on/in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asyncio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8997" y="5570727"/>
            <a:ext cx="3655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hat Rust loop</a:t>
            </a:r>
            <a:r>
              <a:rPr lang="is-I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…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Usability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67" y="3141553"/>
            <a:ext cx="6927745" cy="24261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19000" y="2456839"/>
            <a:ext cx="6678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Documentation overhaul in 3.7</a:t>
            </a:r>
            <a:endParaRPr lang="en-US" sz="3600" dirty="0">
              <a:solidFill>
                <a:srgbClr val="7B36B1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Usability: now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6116" y="2175176"/>
            <a:ext cx="4301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280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syncio.get_event_loop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7088" y="2885795"/>
            <a:ext cx="313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oop.create_task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16116" y="3596414"/>
            <a:ext cx="4374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oop.run_until_complete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7088" y="4307033"/>
            <a:ext cx="3095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loop.run_forever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16116" y="5017652"/>
            <a:ext cx="2829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syncio.gather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7088" y="5728271"/>
            <a:ext cx="3868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oop.run_in_executor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7884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Usability: now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892285" y="4022580"/>
            <a:ext cx="4693849" cy="1477327"/>
            <a:chOff x="1738376" y="3606120"/>
            <a:chExt cx="4693849" cy="1477327"/>
          </a:xfrm>
        </p:grpSpPr>
        <p:sp>
          <p:nvSpPr>
            <p:cNvPr id="14" name="TextBox 13"/>
            <p:cNvSpPr txBox="1"/>
            <p:nvPr/>
          </p:nvSpPr>
          <p:spPr>
            <a:xfrm>
              <a:off x="1941125" y="3606120"/>
              <a:ext cx="43011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</a:t>
              </a:r>
              <a:r>
                <a:rPr lang="en-US" sz="2800" dirty="0" err="1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syncio.get_event_loop</a:t>
              </a:r>
              <a:r>
                <a:rPr lang="en-US" sz="2800" dirty="0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()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738376" y="4129340"/>
              <a:ext cx="469384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i</a:t>
              </a:r>
              <a:r>
                <a:rPr lang="en-US" sz="2800" dirty="0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n Python 3.6 is predictable</a:t>
              </a:r>
            </a:p>
            <a:p>
              <a:pPr algn="ctr"/>
              <a:r>
                <a:rPr lang="en-US" sz="2800" dirty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i</a:t>
              </a:r>
              <a:r>
                <a:rPr lang="en-US" sz="2800" dirty="0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n </a:t>
              </a:r>
              <a:r>
                <a:rPr lang="en-US" sz="2800" dirty="0" err="1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async</a:t>
              </a:r>
              <a:r>
                <a:rPr lang="en-US" sz="2800" dirty="0" smtClean="0">
                  <a:solidFill>
                    <a:srgbClr val="55227B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 functions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058912" y="2976140"/>
            <a:ext cx="4386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ass event loop explicitly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095034" y="2976140"/>
            <a:ext cx="4301177" cy="65582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0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Usability: in 3.7?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6116" y="2175176"/>
            <a:ext cx="4301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syncio.get_event_loop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7088" y="2885795"/>
            <a:ext cx="3135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oop.create_task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16116" y="3596414"/>
            <a:ext cx="4374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oop.run_until_complete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7088" y="4307033"/>
            <a:ext cx="3095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loop.run_forever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16116" y="5017652"/>
            <a:ext cx="2829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syncio.gather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7088" y="5728271"/>
            <a:ext cx="3868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oop.run_in_executor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896293" y="3014805"/>
            <a:ext cx="760491" cy="39421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492313" y="3725424"/>
            <a:ext cx="760491" cy="39421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894785" y="4412663"/>
            <a:ext cx="760491" cy="39421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866115" y="5839175"/>
            <a:ext cx="760491" cy="39421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8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3083" y="2634558"/>
            <a:ext cx="63414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Let’s talk about</a:t>
            </a:r>
          </a:p>
          <a:p>
            <a:r>
              <a:rPr lang="en-US" sz="4800" b="1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en-US" sz="4800" b="1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sync</a:t>
            </a:r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/await.</a:t>
            </a:r>
            <a:endParaRPr lang="en-US" sz="48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75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0893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4353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More New Things?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8999" y="2688499"/>
            <a:ext cx="1709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start_tls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()</a:t>
            </a:r>
            <a:endParaRPr lang="en-US" sz="28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9334" y="3828483"/>
            <a:ext cx="3311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Call / Task Context</a:t>
            </a:r>
            <a:endParaRPr lang="en-US" sz="28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8999" y="4968467"/>
            <a:ext cx="2188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sync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REPL</a:t>
            </a:r>
            <a:endParaRPr lang="en-US" sz="28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84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9000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What’s next?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2460" y="1205463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We Need Your Help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000" y="2582584"/>
            <a:ext cx="3687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Ask for new features!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9000" y="3651928"/>
            <a:ext cx="2914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</a:t>
            </a:r>
            <a:r>
              <a:rPr lang="en-US" sz="28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ugs.python.org</a:t>
            </a:r>
            <a:endParaRPr lang="en-US" sz="28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0566" y="4721272"/>
            <a:ext cx="4067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python-tulip</a:t>
            </a:r>
            <a:r>
              <a:rPr lang="en-US" sz="28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mailing list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7854" y="5695001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GitHub!</a:t>
            </a:r>
            <a:endParaRPr lang="en-US" sz="2800" dirty="0" smtClean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28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4118" y="3002111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Thank you!</a:t>
            </a:r>
            <a:endParaRPr lang="en-US" sz="48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74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43688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Why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2089" y="1273357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Other Ways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2089" y="2527529"/>
            <a:ext cx="19187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threads;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8032" y="3548687"/>
            <a:ext cx="4833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callbacks / promises;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032" y="5591004"/>
            <a:ext cx="6115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enerators with ‘yield from’.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4631" y="4569845"/>
            <a:ext cx="6284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event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/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eventlet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/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stackless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97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43688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Why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089" y="1273357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Readability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2089" y="2527529"/>
            <a:ext cx="7508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Better than callbacks or Promises;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032" y="3474450"/>
            <a:ext cx="70708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Easier to reason about than with</a:t>
            </a:r>
          </a:p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hreads or </a:t>
            </a:r>
            <a:r>
              <a:rPr lang="en-US" sz="3600" dirty="0" err="1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gevent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code;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8032" y="4975370"/>
            <a:ext cx="56717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Promotes better patterns:</a:t>
            </a:r>
          </a:p>
          <a:p>
            <a:r>
              <a:rPr lang="en-US" sz="3600" dirty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</a:t>
            </a:r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essage passing.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93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43688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Why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27088" y="2420888"/>
            <a:ext cx="7022021" cy="3741010"/>
            <a:chOff x="827088" y="2420888"/>
            <a:chExt cx="7022021" cy="374101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088" y="2420888"/>
              <a:ext cx="3312865" cy="327934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6244" y="2420888"/>
              <a:ext cx="3312865" cy="327934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899866" y="5700233"/>
              <a:ext cx="1167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Theory</a:t>
              </a:r>
              <a:endPara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12041" y="5700233"/>
              <a:ext cx="13612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Practice</a:t>
              </a:r>
              <a:endPara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02089" y="1273357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Multithreading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5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43688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Why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2089" y="1273357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Efficiency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2089" y="2527529"/>
            <a:ext cx="6211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No threads: no GIL problem;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2089" y="3786353"/>
            <a:ext cx="6508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Less memory per connection;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0377" y="5045176"/>
            <a:ext cx="6567824" cy="1200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Can handle thousands of long</a:t>
            </a:r>
          </a:p>
          <a:p>
            <a:r>
              <a:rPr lang="en-US" sz="3600" dirty="0" smtClean="0">
                <a:solidFill>
                  <a:srgbClr val="55227B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lasting connections.</a:t>
            </a:r>
            <a:endParaRPr lang="en-US" sz="3600" dirty="0">
              <a:solidFill>
                <a:srgbClr val="55227B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97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4080" y="1203918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Syntax: new in 3.5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79" y="2348880"/>
            <a:ext cx="7695963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3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620688"/>
            <a:ext cx="75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What is </a:t>
            </a:r>
            <a:r>
              <a:rPr lang="en-US" sz="32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async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/await?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00" y="2348880"/>
            <a:ext cx="7394668" cy="36724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4080" y="1203918"/>
            <a:ext cx="6341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Syntax: new in 3.6</a:t>
            </a:r>
            <a:endParaRPr lang="en-US" sz="4800" b="1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3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5735</TotalTime>
  <Words>514</Words>
  <Application>Microsoft Macintosh PowerPoint</Application>
  <PresentationFormat>On-screen Show (4:3)</PresentationFormat>
  <Paragraphs>146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Calibri Light</vt:lpstr>
      <vt:lpstr>Helvetica Neue</vt:lpstr>
      <vt:lpstr>Helvetica Neue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Yury Selivanov</dc:creator>
  <cp:lastModifiedBy>Yury Selivanov</cp:lastModifiedBy>
  <cp:revision>109</cp:revision>
  <dcterms:created xsi:type="dcterms:W3CDTF">2017-05-15T15:37:04Z</dcterms:created>
  <dcterms:modified xsi:type="dcterms:W3CDTF">2017-05-21T19:50:50Z</dcterms:modified>
</cp:coreProperties>
</file>

<file path=docProps/thumbnail.jpeg>
</file>